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32918400" cy="43891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671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3" autoAdjust="0"/>
    <p:restoredTop sz="94660"/>
  </p:normalViewPr>
  <p:slideViewPr>
    <p:cSldViewPr snapToGrid="0">
      <p:cViewPr>
        <p:scale>
          <a:sx n="33" d="100"/>
          <a:sy n="33" d="100"/>
        </p:scale>
        <p:origin x="346" y="-5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唐璇" userId="adf17bcb-6e69-4c5f-8a8f-4a1897473c23" providerId="ADAL" clId="{775EA83E-4CA8-4D51-9778-BFE93C654822}"/>
    <pc:docChg chg="undo custSel modSld">
      <pc:chgData name="唐璇" userId="adf17bcb-6e69-4c5f-8a8f-4a1897473c23" providerId="ADAL" clId="{775EA83E-4CA8-4D51-9778-BFE93C654822}" dt="2021-09-23T02:06:02.726" v="40" actId="20577"/>
      <pc:docMkLst>
        <pc:docMk/>
      </pc:docMkLst>
      <pc:sldChg chg="modSp">
        <pc:chgData name="唐璇" userId="adf17bcb-6e69-4c5f-8a8f-4a1897473c23" providerId="ADAL" clId="{775EA83E-4CA8-4D51-9778-BFE93C654822}" dt="2021-09-23T02:06:02.726" v="40" actId="20577"/>
        <pc:sldMkLst>
          <pc:docMk/>
          <pc:sldMk cId="3046568250" sldId="256"/>
        </pc:sldMkLst>
        <pc:spChg chg="mod">
          <ac:chgData name="唐璇" userId="adf17bcb-6e69-4c5f-8a8f-4a1897473c23" providerId="ADAL" clId="{775EA83E-4CA8-4D51-9778-BFE93C654822}" dt="2021-09-23T02:06:02.726" v="40" actId="20577"/>
          <ac:spMkLst>
            <pc:docMk/>
            <pc:sldMk cId="3046568250" sldId="256"/>
            <ac:spMk id="12" creationId="{DD3AF683-3A74-4182-8E99-58355F9577E3}"/>
          </ac:spMkLst>
        </pc:spChg>
        <pc:spChg chg="mod">
          <ac:chgData name="唐璇" userId="adf17bcb-6e69-4c5f-8a8f-4a1897473c23" providerId="ADAL" clId="{775EA83E-4CA8-4D51-9778-BFE93C654822}" dt="2021-09-23T02:01:39.926" v="1" actId="6549"/>
          <ac:spMkLst>
            <pc:docMk/>
            <pc:sldMk cId="3046568250" sldId="256"/>
            <ac:spMk id="20" creationId="{2B8F14D3-8FF0-4C5A-BA7D-5850B238386D}"/>
          </ac:spMkLst>
        </pc:spChg>
        <pc:spChg chg="mod">
          <ac:chgData name="唐璇" userId="adf17bcb-6e69-4c5f-8a8f-4a1897473c23" providerId="ADAL" clId="{775EA83E-4CA8-4D51-9778-BFE93C654822}" dt="2021-09-23T02:01:52.997" v="7" actId="20577"/>
          <ac:spMkLst>
            <pc:docMk/>
            <pc:sldMk cId="3046568250" sldId="256"/>
            <ac:spMk id="22" creationId="{0E144AFD-8CCA-48BC-8D7C-80D5092A7E57}"/>
          </ac:spMkLst>
        </pc:spChg>
        <pc:spChg chg="mod">
          <ac:chgData name="唐璇" userId="adf17bcb-6e69-4c5f-8a8f-4a1897473c23" providerId="ADAL" clId="{775EA83E-4CA8-4D51-9778-BFE93C654822}" dt="2021-09-23T02:02:52.332" v="10" actId="1036"/>
          <ac:spMkLst>
            <pc:docMk/>
            <pc:sldMk cId="3046568250" sldId="256"/>
            <ac:spMk id="23" creationId="{C5B8937E-7753-40B2-8614-60FD7355B9B0}"/>
          </ac:spMkLst>
        </pc:spChg>
        <pc:spChg chg="mod">
          <ac:chgData name="唐璇" userId="adf17bcb-6e69-4c5f-8a8f-4a1897473c23" providerId="ADAL" clId="{775EA83E-4CA8-4D51-9778-BFE93C654822}" dt="2021-09-23T02:04:07.065" v="36" actId="1076"/>
          <ac:spMkLst>
            <pc:docMk/>
            <pc:sldMk cId="3046568250" sldId="256"/>
            <ac:spMk id="31" creationId="{F3B5D1B0-72AC-4978-83EF-B352A673B9C0}"/>
          </ac:spMkLst>
        </pc:spChg>
        <pc:spChg chg="mod">
          <ac:chgData name="唐璇" userId="adf17bcb-6e69-4c5f-8a8f-4a1897473c23" providerId="ADAL" clId="{775EA83E-4CA8-4D51-9778-BFE93C654822}" dt="2021-09-23T02:03:58.885" v="35" actId="1035"/>
          <ac:spMkLst>
            <pc:docMk/>
            <pc:sldMk cId="3046568250" sldId="256"/>
            <ac:spMk id="32" creationId="{FF272E72-FA14-493D-920F-47714636A3F7}"/>
          </ac:spMkLst>
        </pc:spChg>
        <pc:spChg chg="mod">
          <ac:chgData name="唐璇" userId="adf17bcb-6e69-4c5f-8a8f-4a1897473c23" providerId="ADAL" clId="{775EA83E-4CA8-4D51-9778-BFE93C654822}" dt="2021-09-23T02:02:52.332" v="10" actId="1036"/>
          <ac:spMkLst>
            <pc:docMk/>
            <pc:sldMk cId="3046568250" sldId="256"/>
            <ac:spMk id="34" creationId="{6A772AE0-9F4F-4920-AB56-CE58C9A687C6}"/>
          </ac:spMkLst>
        </pc:spChg>
        <pc:spChg chg="mod">
          <ac:chgData name="唐璇" userId="adf17bcb-6e69-4c5f-8a8f-4a1897473c23" providerId="ADAL" clId="{775EA83E-4CA8-4D51-9778-BFE93C654822}" dt="2021-09-23T02:02:52.332" v="10" actId="1036"/>
          <ac:spMkLst>
            <pc:docMk/>
            <pc:sldMk cId="3046568250" sldId="256"/>
            <ac:spMk id="35" creationId="{D11F987F-1761-4978-82BD-426173842D6E}"/>
          </ac:spMkLst>
        </pc:spChg>
        <pc:spChg chg="mod">
          <ac:chgData name="唐璇" userId="adf17bcb-6e69-4c5f-8a8f-4a1897473c23" providerId="ADAL" clId="{775EA83E-4CA8-4D51-9778-BFE93C654822}" dt="2021-09-23T02:02:52.332" v="10" actId="1036"/>
          <ac:spMkLst>
            <pc:docMk/>
            <pc:sldMk cId="3046568250" sldId="256"/>
            <ac:spMk id="40" creationId="{4364CDD3-ECE8-4CFA-BDFC-757C72384AB6}"/>
          </ac:spMkLst>
        </pc:spChg>
        <pc:graphicFrameChg chg="mod">
          <ac:chgData name="唐璇" userId="adf17bcb-6e69-4c5f-8a8f-4a1897473c23" providerId="ADAL" clId="{775EA83E-4CA8-4D51-9778-BFE93C654822}" dt="2021-09-23T02:02:52.332" v="10" actId="1036"/>
          <ac:graphicFrameMkLst>
            <pc:docMk/>
            <pc:sldMk cId="3046568250" sldId="256"/>
            <ac:graphicFrameMk id="39" creationId="{22116F60-2F4A-41BD-87F9-07112C58ABB1}"/>
          </ac:graphicFrameMkLst>
        </pc:graphicFrameChg>
        <pc:picChg chg="mod">
          <ac:chgData name="唐璇" userId="adf17bcb-6e69-4c5f-8a8f-4a1897473c23" providerId="ADAL" clId="{775EA83E-4CA8-4D51-9778-BFE93C654822}" dt="2021-09-23T02:03:58.885" v="35" actId="1035"/>
          <ac:picMkLst>
            <pc:docMk/>
            <pc:sldMk cId="3046568250" sldId="256"/>
            <ac:picMk id="3" creationId="{387BCB08-4CEC-44B7-A0D2-09C8D0491A9D}"/>
          </ac:picMkLst>
        </pc:picChg>
        <pc:picChg chg="mod">
          <ac:chgData name="唐璇" userId="adf17bcb-6e69-4c5f-8a8f-4a1897473c23" providerId="ADAL" clId="{775EA83E-4CA8-4D51-9778-BFE93C654822}" dt="2021-09-23T02:02:52.332" v="10" actId="1036"/>
          <ac:picMkLst>
            <pc:docMk/>
            <pc:sldMk cId="3046568250" sldId="256"/>
            <ac:picMk id="33" creationId="{6263D4B5-5844-4791-8CBC-8AFEEA5995BE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mailscuteducn-my.sharepoint.com/personal/201530571750_mail_scut_edu_cn/Documents/&#26700;&#38754;/&#35770;&#25991;/&#36965;&#24863;&#38738;&#24180;&#35770;&#22363;/&#26032;&#24314;%20Microsoft%20Excel%20&#24037;&#20316;&#34920;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MSD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</c:f>
              <c:strCache>
                <c:ptCount val="1"/>
                <c:pt idx="0">
                  <c:v>mIoU</c:v>
                </c:pt>
              </c:strCache>
            </c:strRef>
          </c:cat>
          <c:val>
            <c:numRef>
              <c:f>Sheet1!$B$2</c:f>
              <c:numCache>
                <c:formatCode>0.0_ </c:formatCode>
                <c:ptCount val="1"/>
                <c:pt idx="0">
                  <c:v>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A85-4469-9853-D0C4538AC951}"/>
            </c:ext>
          </c:extLst>
        </c:ser>
        <c:ser>
          <c:idx val="1"/>
          <c:order val="1"/>
          <c:tx>
            <c:strRef>
              <c:f>Sheet1!$A$3</c:f>
              <c:strCache>
                <c:ptCount val="1"/>
                <c:pt idx="0">
                  <c:v>Fast-SCNN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</c:f>
              <c:strCache>
                <c:ptCount val="1"/>
                <c:pt idx="0">
                  <c:v>mIoU</c:v>
                </c:pt>
              </c:strCache>
            </c:strRef>
          </c:cat>
          <c:val>
            <c:numRef>
              <c:f>Sheet1!$B$3</c:f>
              <c:numCache>
                <c:formatCode>0.0_ </c:formatCode>
                <c:ptCount val="1"/>
                <c:pt idx="0">
                  <c:v>45.9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3A85-4469-9853-D0C4538AC951}"/>
            </c:ext>
          </c:extLst>
        </c:ser>
        <c:ser>
          <c:idx val="2"/>
          <c:order val="2"/>
          <c:tx>
            <c:strRef>
              <c:f>Sheet1!$A$4</c:f>
              <c:strCache>
                <c:ptCount val="1"/>
                <c:pt idx="0">
                  <c:v>BiSeNet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</c:f>
              <c:strCache>
                <c:ptCount val="1"/>
                <c:pt idx="0">
                  <c:v>mIoU</c:v>
                </c:pt>
              </c:strCache>
            </c:strRef>
          </c:cat>
          <c:val>
            <c:numRef>
              <c:f>Sheet1!$B$4</c:f>
              <c:numCache>
                <c:formatCode>0.0_ </c:formatCode>
                <c:ptCount val="1"/>
                <c:pt idx="0">
                  <c:v>61.5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3A85-4469-9853-D0C4538AC951}"/>
            </c:ext>
          </c:extLst>
        </c:ser>
        <c:ser>
          <c:idx val="3"/>
          <c:order val="3"/>
          <c:tx>
            <c:strRef>
              <c:f>Sheet1!$A$5</c:f>
              <c:strCache>
                <c:ptCount val="1"/>
                <c:pt idx="0">
                  <c:v>SwiftNet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</c:f>
              <c:strCache>
                <c:ptCount val="1"/>
                <c:pt idx="0">
                  <c:v>mIoU</c:v>
                </c:pt>
              </c:strCache>
            </c:strRef>
          </c:cat>
          <c:val>
            <c:numRef>
              <c:f>Sheet1!$B$5</c:f>
              <c:numCache>
                <c:formatCode>0.0_ </c:formatCode>
                <c:ptCount val="1"/>
                <c:pt idx="0">
                  <c:v>61.1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3A85-4469-9853-D0C4538AC951}"/>
            </c:ext>
          </c:extLst>
        </c:ser>
        <c:ser>
          <c:idx val="4"/>
          <c:order val="4"/>
          <c:tx>
            <c:strRef>
              <c:f>Sheet1!$A$6</c:f>
              <c:strCache>
                <c:ptCount val="1"/>
                <c:pt idx="0">
                  <c:v>ShelfNet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 algn="ctr"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</c:f>
              <c:strCache>
                <c:ptCount val="1"/>
                <c:pt idx="0">
                  <c:v>mIoU</c:v>
                </c:pt>
              </c:strCache>
            </c:strRef>
          </c:cat>
          <c:val>
            <c:numRef>
              <c:f>Sheet1!$B$6</c:f>
              <c:numCache>
                <c:formatCode>0.0_ </c:formatCode>
                <c:ptCount val="1"/>
                <c:pt idx="0">
                  <c:v>47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A85-4469-9853-D0C4538AC951}"/>
            </c:ext>
          </c:extLst>
        </c:ser>
        <c:ser>
          <c:idx val="5"/>
          <c:order val="5"/>
          <c:tx>
            <c:strRef>
              <c:f>Sheet1!$A$7</c:f>
              <c:strCache>
                <c:ptCount val="1"/>
                <c:pt idx="0">
                  <c:v>ABCNet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 algn="ctr">
                  <a:defRPr sz="3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Sheet1!$B$1</c:f>
              <c:strCache>
                <c:ptCount val="1"/>
                <c:pt idx="0">
                  <c:v>mIoU</c:v>
                </c:pt>
              </c:strCache>
            </c:strRef>
          </c:cat>
          <c:val>
            <c:numRef>
              <c:f>Sheet1!$B$7</c:f>
              <c:numCache>
                <c:formatCode>0.0_ </c:formatCode>
                <c:ptCount val="1"/>
                <c:pt idx="0">
                  <c:v>63.8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3A85-4469-9853-D0C4538AC95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98530912"/>
        <c:axId val="1496189056"/>
      </c:barChart>
      <c:catAx>
        <c:axId val="1498530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96189056"/>
        <c:crosses val="autoZero"/>
        <c:auto val="1"/>
        <c:lblAlgn val="ctr"/>
        <c:lblOffset val="100"/>
        <c:noMultiLvlLbl val="0"/>
      </c:catAx>
      <c:valAx>
        <c:axId val="1496189056"/>
        <c:scaling>
          <c:orientation val="minMax"/>
          <c:min val="4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zh-CN"/>
          </a:p>
        </c:txPr>
        <c:crossAx val="14985309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3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sz="3200">
          <a:latin typeface="Times New Roman" panose="02020603050405020304" pitchFamily="18" charset="0"/>
          <a:cs typeface="Times New Roman" panose="02020603050405020304" pitchFamily="18" charset="0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8880" y="7183122"/>
            <a:ext cx="27980640" cy="15280640"/>
          </a:xfrm>
        </p:spPr>
        <p:txBody>
          <a:bodyPr anchor="b"/>
          <a:lstStyle>
            <a:lvl1pPr algn="ctr">
              <a:defRPr sz="21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14800" y="23053042"/>
            <a:ext cx="24688800" cy="10596878"/>
          </a:xfrm>
        </p:spPr>
        <p:txBody>
          <a:bodyPr/>
          <a:lstStyle>
            <a:lvl1pPr marL="0" indent="0" algn="ctr">
              <a:buNone/>
              <a:defRPr sz="8640"/>
            </a:lvl1pPr>
            <a:lvl2pPr marL="1645920" indent="0" algn="ctr">
              <a:buNone/>
              <a:defRPr sz="7200"/>
            </a:lvl2pPr>
            <a:lvl3pPr marL="3291840" indent="0" algn="ctr">
              <a:buNone/>
              <a:defRPr sz="6480"/>
            </a:lvl3pPr>
            <a:lvl4pPr marL="4937760" indent="0" algn="ctr">
              <a:buNone/>
              <a:defRPr sz="5760"/>
            </a:lvl4pPr>
            <a:lvl5pPr marL="6583680" indent="0" algn="ctr">
              <a:buNone/>
              <a:defRPr sz="5760"/>
            </a:lvl5pPr>
            <a:lvl6pPr marL="8229600" indent="0" algn="ctr">
              <a:buNone/>
              <a:defRPr sz="5760"/>
            </a:lvl6pPr>
            <a:lvl7pPr marL="9875520" indent="0" algn="ctr">
              <a:buNone/>
              <a:defRPr sz="5760"/>
            </a:lvl7pPr>
            <a:lvl8pPr marL="11521440" indent="0" algn="ctr">
              <a:buNone/>
              <a:defRPr sz="5760"/>
            </a:lvl8pPr>
            <a:lvl9pPr marL="13167360" indent="0" algn="ctr">
              <a:buNone/>
              <a:defRPr sz="576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888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0739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557232" y="2336800"/>
            <a:ext cx="7098030" cy="37195762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63142" y="2336800"/>
            <a:ext cx="20882610" cy="37195762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45964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2837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5997" y="10942334"/>
            <a:ext cx="28392120" cy="18257518"/>
          </a:xfrm>
        </p:spPr>
        <p:txBody>
          <a:bodyPr anchor="b"/>
          <a:lstStyle>
            <a:lvl1pPr>
              <a:defRPr sz="21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5997" y="29372574"/>
            <a:ext cx="28392120" cy="9601198"/>
          </a:xfrm>
        </p:spPr>
        <p:txBody>
          <a:bodyPr/>
          <a:lstStyle>
            <a:lvl1pPr marL="0" indent="0">
              <a:buNone/>
              <a:defRPr sz="8640">
                <a:solidFill>
                  <a:schemeClr val="tx1"/>
                </a:solidFill>
              </a:defRPr>
            </a:lvl1pPr>
            <a:lvl2pPr marL="164592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2pPr>
            <a:lvl3pPr marL="3291840" indent="0">
              <a:buNone/>
              <a:defRPr sz="6480">
                <a:solidFill>
                  <a:schemeClr val="tx1">
                    <a:tint val="75000"/>
                  </a:schemeClr>
                </a:solidFill>
              </a:defRPr>
            </a:lvl3pPr>
            <a:lvl4pPr marL="49377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4pPr>
            <a:lvl5pPr marL="658368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5pPr>
            <a:lvl6pPr marL="822960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6pPr>
            <a:lvl7pPr marL="987552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7pPr>
            <a:lvl8pPr marL="1152144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8pPr>
            <a:lvl9pPr marL="13167360" indent="0">
              <a:buNone/>
              <a:defRPr sz="57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8924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263140" y="11684000"/>
            <a:ext cx="13990320" cy="2784856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664940" y="11684000"/>
            <a:ext cx="13990320" cy="2784856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78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28" y="2336812"/>
            <a:ext cx="28392120" cy="848360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7431" y="10759442"/>
            <a:ext cx="13926024" cy="527303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67431" y="16032480"/>
            <a:ext cx="13926024" cy="2358136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664942" y="10759442"/>
            <a:ext cx="13994608" cy="5273038"/>
          </a:xfrm>
        </p:spPr>
        <p:txBody>
          <a:bodyPr anchor="b"/>
          <a:lstStyle>
            <a:lvl1pPr marL="0" indent="0">
              <a:buNone/>
              <a:defRPr sz="8640" b="1"/>
            </a:lvl1pPr>
            <a:lvl2pPr marL="1645920" indent="0">
              <a:buNone/>
              <a:defRPr sz="7200" b="1"/>
            </a:lvl2pPr>
            <a:lvl3pPr marL="3291840" indent="0">
              <a:buNone/>
              <a:defRPr sz="6480" b="1"/>
            </a:lvl3pPr>
            <a:lvl4pPr marL="4937760" indent="0">
              <a:buNone/>
              <a:defRPr sz="5760" b="1"/>
            </a:lvl4pPr>
            <a:lvl5pPr marL="6583680" indent="0">
              <a:buNone/>
              <a:defRPr sz="5760" b="1"/>
            </a:lvl5pPr>
            <a:lvl6pPr marL="8229600" indent="0">
              <a:buNone/>
              <a:defRPr sz="5760" b="1"/>
            </a:lvl6pPr>
            <a:lvl7pPr marL="9875520" indent="0">
              <a:buNone/>
              <a:defRPr sz="5760" b="1"/>
            </a:lvl7pPr>
            <a:lvl8pPr marL="11521440" indent="0">
              <a:buNone/>
              <a:defRPr sz="5760" b="1"/>
            </a:lvl8pPr>
            <a:lvl9pPr marL="13167360" indent="0">
              <a:buNone/>
              <a:defRPr sz="576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664942" y="16032480"/>
            <a:ext cx="13994608" cy="2358136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25066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5917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5123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30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994608" y="6319529"/>
            <a:ext cx="16664940" cy="31191200"/>
          </a:xfrm>
        </p:spPr>
        <p:txBody>
          <a:bodyPr/>
          <a:lstStyle>
            <a:lvl1pPr>
              <a:defRPr sz="11520"/>
            </a:lvl1pPr>
            <a:lvl2pPr>
              <a:defRPr sz="10080"/>
            </a:lvl2pPr>
            <a:lvl3pPr>
              <a:defRPr sz="8640"/>
            </a:lvl3pPr>
            <a:lvl4pPr>
              <a:defRPr sz="7200"/>
            </a:lvl4pPr>
            <a:lvl5pPr>
              <a:defRPr sz="7200"/>
            </a:lvl5pPr>
            <a:lvl6pPr>
              <a:defRPr sz="7200"/>
            </a:lvl6pPr>
            <a:lvl7pPr>
              <a:defRPr sz="7200"/>
            </a:lvl7pPr>
            <a:lvl8pPr>
              <a:defRPr sz="7200"/>
            </a:lvl8pPr>
            <a:lvl9pPr>
              <a:defRPr sz="72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30" y="13167360"/>
            <a:ext cx="10617041" cy="2439416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87055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430" y="2926080"/>
            <a:ext cx="10617041" cy="10241280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994608" y="6319529"/>
            <a:ext cx="16664940" cy="31191200"/>
          </a:xfrm>
        </p:spPr>
        <p:txBody>
          <a:bodyPr anchor="t"/>
          <a:lstStyle>
            <a:lvl1pPr marL="0" indent="0">
              <a:buNone/>
              <a:defRPr sz="11520"/>
            </a:lvl1pPr>
            <a:lvl2pPr marL="1645920" indent="0">
              <a:buNone/>
              <a:defRPr sz="10080"/>
            </a:lvl2pPr>
            <a:lvl3pPr marL="3291840" indent="0">
              <a:buNone/>
              <a:defRPr sz="8640"/>
            </a:lvl3pPr>
            <a:lvl4pPr marL="4937760" indent="0">
              <a:buNone/>
              <a:defRPr sz="7200"/>
            </a:lvl4pPr>
            <a:lvl5pPr marL="6583680" indent="0">
              <a:buNone/>
              <a:defRPr sz="7200"/>
            </a:lvl5pPr>
            <a:lvl6pPr marL="8229600" indent="0">
              <a:buNone/>
              <a:defRPr sz="7200"/>
            </a:lvl6pPr>
            <a:lvl7pPr marL="9875520" indent="0">
              <a:buNone/>
              <a:defRPr sz="7200"/>
            </a:lvl7pPr>
            <a:lvl8pPr marL="11521440" indent="0">
              <a:buNone/>
              <a:defRPr sz="7200"/>
            </a:lvl8pPr>
            <a:lvl9pPr marL="13167360" indent="0">
              <a:buNone/>
              <a:defRPr sz="72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67430" y="13167360"/>
            <a:ext cx="10617041" cy="24394162"/>
          </a:xfrm>
        </p:spPr>
        <p:txBody>
          <a:bodyPr/>
          <a:lstStyle>
            <a:lvl1pPr marL="0" indent="0">
              <a:buNone/>
              <a:defRPr sz="5760"/>
            </a:lvl1pPr>
            <a:lvl2pPr marL="1645920" indent="0">
              <a:buNone/>
              <a:defRPr sz="5040"/>
            </a:lvl2pPr>
            <a:lvl3pPr marL="3291840" indent="0">
              <a:buNone/>
              <a:defRPr sz="4320"/>
            </a:lvl3pPr>
            <a:lvl4pPr marL="4937760" indent="0">
              <a:buNone/>
              <a:defRPr sz="3600"/>
            </a:lvl4pPr>
            <a:lvl5pPr marL="6583680" indent="0">
              <a:buNone/>
              <a:defRPr sz="3600"/>
            </a:lvl5pPr>
            <a:lvl6pPr marL="8229600" indent="0">
              <a:buNone/>
              <a:defRPr sz="3600"/>
            </a:lvl6pPr>
            <a:lvl7pPr marL="9875520" indent="0">
              <a:buNone/>
              <a:defRPr sz="3600"/>
            </a:lvl7pPr>
            <a:lvl8pPr marL="11521440" indent="0">
              <a:buNone/>
              <a:defRPr sz="3600"/>
            </a:lvl8pPr>
            <a:lvl9pPr marL="13167360" indent="0">
              <a:buNone/>
              <a:defRPr sz="36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04662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63140" y="2336812"/>
            <a:ext cx="28392120" cy="84836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3140" y="11684000"/>
            <a:ext cx="28392120" cy="278485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63140" y="40680649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84B16D-38EA-4740-BCAA-6FC01C5C25F2}" type="datetimeFigureOut">
              <a:rPr lang="zh-CN" altLang="en-US" smtClean="0"/>
              <a:t>2021/9/23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04220" y="40680649"/>
            <a:ext cx="1110996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3248620" y="40680649"/>
            <a:ext cx="7406640" cy="23368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3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70D98-14C1-429B-B2DC-BE5C96F024A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40718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291840" rtl="0" eaLnBrk="1" latinLnBrk="0" hangingPunct="1">
        <a:lnSpc>
          <a:spcPct val="90000"/>
        </a:lnSpc>
        <a:spcBef>
          <a:spcPct val="0"/>
        </a:spcBef>
        <a:buNone/>
        <a:defRPr sz="158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822960" indent="-822960" algn="l" defTabSz="3291840" rtl="0" eaLnBrk="1" latinLnBrk="0" hangingPunct="1">
        <a:lnSpc>
          <a:spcPct val="90000"/>
        </a:lnSpc>
        <a:spcBef>
          <a:spcPts val="3600"/>
        </a:spcBef>
        <a:buFont typeface="Arial" panose="020B0604020202020204" pitchFamily="34" charset="0"/>
        <a:buChar char="•"/>
        <a:defRPr sz="10080" kern="1200">
          <a:solidFill>
            <a:schemeClr val="tx1"/>
          </a:solidFill>
          <a:latin typeface="+mn-lt"/>
          <a:ea typeface="+mn-ea"/>
          <a:cs typeface="+mn-cs"/>
        </a:defRPr>
      </a:lvl1pPr>
      <a:lvl2pPr marL="24688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740664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905256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1069848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234440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990320" indent="-822960" algn="l" defTabSz="3291840" rtl="0" eaLnBrk="1" latinLnBrk="0" hangingPunct="1">
        <a:lnSpc>
          <a:spcPct val="90000"/>
        </a:lnSpc>
        <a:spcBef>
          <a:spcPts val="1800"/>
        </a:spcBef>
        <a:buFont typeface="Arial" panose="020B0604020202020204" pitchFamily="34" charset="0"/>
        <a:buChar char="•"/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1pPr>
      <a:lvl2pPr marL="16459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2pPr>
      <a:lvl3pPr marL="32918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3pPr>
      <a:lvl4pPr marL="49377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4pPr>
      <a:lvl5pPr marL="658368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5pPr>
      <a:lvl6pPr marL="822960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6pPr>
      <a:lvl7pPr marL="987552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7pPr>
      <a:lvl8pPr marL="1152144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8pPr>
      <a:lvl9pPr marL="13167360" algn="l" defTabSz="3291840" rtl="0" eaLnBrk="1" latinLnBrk="0" hangingPunct="1">
        <a:defRPr sz="64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chart" Target="../charts/chart1.xml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72000">
              <a:srgbClr val="7CA3B7"/>
            </a:gs>
            <a:gs pos="100000">
              <a:srgbClr val="073668"/>
            </a:gs>
            <a:gs pos="2000">
              <a:schemeClr val="accent5">
                <a:lumMod val="60000"/>
                <a:lumOff val="40000"/>
              </a:schemeClr>
            </a:gs>
            <a:gs pos="17000">
              <a:schemeClr val="bg1">
                <a:lumMod val="95000"/>
              </a:schemeClr>
            </a:gs>
            <a:gs pos="47000">
              <a:schemeClr val="bg2">
                <a:lumMod val="7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AutoShape 4">
            <a:extLst>
              <a:ext uri="{FF2B5EF4-FFF2-40B4-BE49-F238E27FC236}">
                <a16:creationId xmlns:a16="http://schemas.microsoft.com/office/drawing/2014/main" id="{73EC8D29-CB01-48BA-B9E9-9C1FDCE7285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804" y="8105763"/>
            <a:ext cx="15487650" cy="346456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F7C812C-ECD8-4573-A5E0-B6E50733D9A1}"/>
              </a:ext>
            </a:extLst>
          </p:cNvPr>
          <p:cNvSpPr/>
          <p:nvPr/>
        </p:nvSpPr>
        <p:spPr>
          <a:xfrm>
            <a:off x="0" y="0"/>
            <a:ext cx="32918400" cy="1763032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</a:schemeClr>
              </a:gs>
              <a:gs pos="0">
                <a:schemeClr val="accent1">
                  <a:lumMod val="0"/>
                  <a:lumOff val="100000"/>
                </a:schemeClr>
              </a:gs>
              <a:gs pos="89000">
                <a:srgbClr val="467193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/>
            <a:endParaRPr lang="zh-CN" altLang="en-US" dirty="0">
              <a:solidFill>
                <a:srgbClr val="FFFFFF"/>
              </a:solidFill>
              <a:ea typeface="宋体" panose="02010600030101010101" pitchFamily="2" charset="-122"/>
            </a:endParaRPr>
          </a:p>
        </p:txBody>
      </p:sp>
      <p:sp>
        <p:nvSpPr>
          <p:cNvPr id="5" name="文本框 23">
            <a:extLst>
              <a:ext uri="{FF2B5EF4-FFF2-40B4-BE49-F238E27FC236}">
                <a16:creationId xmlns:a16="http://schemas.microsoft.com/office/drawing/2014/main" id="{3734379A-1C4E-462B-BA35-6E33693E299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93834" y="414179"/>
            <a:ext cx="29544963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zh-CN" altLang="en-US" sz="7200" b="1" dirty="0">
                <a:solidFill>
                  <a:srgbClr val="333333"/>
                </a:solidFill>
                <a:latin typeface="华光楷体_CNKI" panose="02000500000000000000" pitchFamily="2" charset="-122"/>
                <a:ea typeface="华光楷体_CNKI" panose="02000500000000000000" pitchFamily="2" charset="-122"/>
              </a:rPr>
              <a:t>首届</a:t>
            </a:r>
            <a:r>
              <a:rPr lang="en-US" altLang="zh-CN" sz="7200" b="1" dirty="0">
                <a:solidFill>
                  <a:srgbClr val="333333"/>
                </a:solidFill>
                <a:latin typeface="华光楷体_CNKI" panose="02000500000000000000" pitchFamily="2" charset="-122"/>
                <a:ea typeface="华光楷体_CNKI" panose="02000500000000000000" pitchFamily="2" charset="-122"/>
              </a:rPr>
              <a:t>《</a:t>
            </a:r>
            <a:r>
              <a:rPr lang="zh-CN" altLang="en-US" sz="7200" b="1" dirty="0">
                <a:solidFill>
                  <a:srgbClr val="333333"/>
                </a:solidFill>
                <a:latin typeface="华光楷体_CNKI" panose="02000500000000000000" pitchFamily="2" charset="-122"/>
                <a:ea typeface="华光楷体_CNKI" panose="02000500000000000000" pitchFamily="2" charset="-122"/>
              </a:rPr>
              <a:t>遥感学报</a:t>
            </a:r>
            <a:r>
              <a:rPr lang="en-US" altLang="zh-CN" sz="7200" b="1" dirty="0">
                <a:solidFill>
                  <a:srgbClr val="333333"/>
                </a:solidFill>
                <a:latin typeface="华光楷体_CNKI" panose="02000500000000000000" pitchFamily="2" charset="-122"/>
                <a:ea typeface="华光楷体_CNKI" panose="02000500000000000000" pitchFamily="2" charset="-122"/>
              </a:rPr>
              <a:t>》</a:t>
            </a:r>
            <a:r>
              <a:rPr lang="zh-CN" altLang="en-US" sz="7200" b="1" dirty="0">
                <a:solidFill>
                  <a:srgbClr val="333333"/>
                </a:solidFill>
                <a:latin typeface="华光楷体_CNKI" panose="02000500000000000000" pitchFamily="2" charset="-122"/>
                <a:ea typeface="华光楷体_CNKI" panose="02000500000000000000" pitchFamily="2" charset="-122"/>
              </a:rPr>
              <a:t>青年学术论坛暨第六届全国遥感地理信息研究生论坛</a:t>
            </a:r>
          </a:p>
        </p:txBody>
      </p:sp>
      <p:sp>
        <p:nvSpPr>
          <p:cNvPr id="6" name="Text Box 14">
            <a:extLst>
              <a:ext uri="{FF2B5EF4-FFF2-40B4-BE49-F238E27FC236}">
                <a16:creationId xmlns:a16="http://schemas.microsoft.com/office/drawing/2014/main" id="{FDC56AD1-0E68-4903-8F8E-5A774E15C5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14986" y="1826614"/>
            <a:ext cx="18857547" cy="582686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55513" tIns="27757" rIns="55513" bIns="27757">
            <a:spAutoFit/>
          </a:bodyPr>
          <a:lstStyle>
            <a:lvl1pPr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sz="115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Linear Attention meets Semantic Segmentation</a:t>
            </a:r>
          </a:p>
          <a:p>
            <a:pPr eaLnBrk="1" hangingPunct="1"/>
            <a:r>
              <a:rPr lang="zh-CN" altLang="en-US" sz="8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李睿</a:t>
            </a:r>
            <a:endParaRPr lang="en-US" altLang="zh-CN" sz="8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spcBef>
                <a:spcPts val="600"/>
              </a:spcBef>
            </a:pPr>
            <a:r>
              <a:rPr lang="zh-CN" altLang="en-US" sz="6000" i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武汉大学遥感信息工程学院</a:t>
            </a:r>
            <a:endParaRPr lang="en-US" altLang="zh-CN" sz="6000" i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D6DBFC9-2CFD-4B7C-8AF2-988E84976E2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2533" y="5938231"/>
            <a:ext cx="4669682" cy="142036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8F57549-6912-444B-ACE2-2B64981F68E5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5868" y="1770086"/>
            <a:ext cx="4021076" cy="4021076"/>
          </a:xfrm>
          <a:prstGeom prst="rect">
            <a:avLst/>
          </a:prstGeom>
        </p:spPr>
      </p:pic>
      <p:pic>
        <p:nvPicPr>
          <p:cNvPr id="9" name="图片 7">
            <a:extLst>
              <a:ext uri="{FF2B5EF4-FFF2-40B4-BE49-F238E27FC236}">
                <a16:creationId xmlns:a16="http://schemas.microsoft.com/office/drawing/2014/main" id="{362486A3-4A76-4434-A92E-4BCC9FD0CB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07913" y="4807712"/>
            <a:ext cx="7200000" cy="18673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0B27013F-B221-4C75-B24D-466630C332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50834" y="2922515"/>
            <a:ext cx="8174597" cy="1241711"/>
          </a:xfrm>
          <a:prstGeom prst="rect">
            <a:avLst/>
          </a:prstGeom>
        </p:spPr>
      </p:pic>
      <p:sp>
        <p:nvSpPr>
          <p:cNvPr id="11" name="AutoShape 50">
            <a:extLst>
              <a:ext uri="{FF2B5EF4-FFF2-40B4-BE49-F238E27FC236}">
                <a16:creationId xmlns:a16="http://schemas.microsoft.com/office/drawing/2014/main" id="{2B14C58D-E66D-4DAC-B68B-F857BD9BA9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07963" y="8105763"/>
            <a:ext cx="15487650" cy="34645600"/>
          </a:xfrm>
          <a:prstGeom prst="roundRect">
            <a:avLst>
              <a:gd name="adj" fmla="val 7000"/>
            </a:avLst>
          </a:prstGeom>
          <a:solidFill>
            <a:schemeClr val="bg1"/>
          </a:solidFill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zh-CN" altLang="en-US" dirty="0">
              <a:ea typeface="宋体" panose="02010600030101010101" pitchFamily="2" charset="-122"/>
            </a:endParaRPr>
          </a:p>
        </p:txBody>
      </p:sp>
      <p:sp>
        <p:nvSpPr>
          <p:cNvPr id="12" name="Text Box 9">
            <a:extLst>
              <a:ext uri="{FF2B5EF4-FFF2-40B4-BE49-F238E27FC236}">
                <a16:creationId xmlns:a16="http://schemas.microsoft.com/office/drawing/2014/main" id="{DD3AF683-3A74-4182-8E99-58355F9577E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90575" y="10348913"/>
            <a:ext cx="14935200" cy="115831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>
            <a:spAutoFit/>
          </a:bodyPr>
          <a:lstStyle>
            <a:lvl1pPr defTabSz="4389438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4389438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4389438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4389438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4389438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4389438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685800" indent="-685800" algn="just" defTabSz="2665413">
              <a:lnSpc>
                <a:spcPct val="95000"/>
              </a:lnSpc>
              <a:buFont typeface="Arial" panose="020B0604020202020204" pitchFamily="34" charset="0"/>
              <a:buChar char="•"/>
            </a:pPr>
            <a:r>
              <a:rPr lang="en-US" altLang="zh-CN" sz="5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Context matters for semantic segmentation</a:t>
            </a:r>
          </a:p>
          <a:p>
            <a:pPr marL="720000" algn="just" defTabSz="2665413">
              <a:lnSpc>
                <a:spcPct val="95000"/>
              </a:lnSpc>
            </a:pPr>
            <a:r>
              <a:rPr lang="en-US" altLang="zh-CN" sz="4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Per-pixel classification is often ambiguous in the presence of only local information. But the task becomes much simpler if contextual information, from the whole image, is available </a:t>
            </a:r>
          </a:p>
          <a:p>
            <a:pPr marL="720000" algn="just" defTabSz="2665413">
              <a:lnSpc>
                <a:spcPct val="95000"/>
              </a:lnSpc>
            </a:pPr>
            <a:endParaRPr lang="en-US" altLang="zh-CN" sz="4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685800" indent="-685800" algn="just" defTabSz="2665413">
              <a:lnSpc>
                <a:spcPct val="95000"/>
              </a:lnSpc>
              <a:buFont typeface="Arial" panose="020B0604020202020204" pitchFamily="34" charset="0"/>
              <a:buChar char="•"/>
            </a:pPr>
            <a:r>
              <a:rPr lang="en-US" altLang="zh-CN" sz="5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Attention is effective for context extraction</a:t>
            </a:r>
          </a:p>
          <a:p>
            <a:pPr marL="720000" algn="just" defTabSz="2665413">
              <a:lnSpc>
                <a:spcPct val="95000"/>
              </a:lnSpc>
            </a:pPr>
            <a:r>
              <a:rPr lang="en-US" altLang="zh-CN" sz="4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With strong capabilities to capture long-range dependencies, dot-product attention mechanisms have been applied in vision and NLP tasks</a:t>
            </a:r>
          </a:p>
          <a:p>
            <a:pPr marL="720000" algn="just" defTabSz="2665413">
              <a:lnSpc>
                <a:spcPct val="95000"/>
              </a:lnSpc>
            </a:pPr>
            <a:endParaRPr lang="en-US" altLang="zh-CN" sz="4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685800" indent="-685800" algn="just" defTabSz="2665413">
              <a:lnSpc>
                <a:spcPct val="95000"/>
              </a:lnSpc>
              <a:buFont typeface="Arial" panose="020B0604020202020204" pitchFamily="34" charset="0"/>
              <a:buChar char="•"/>
            </a:pPr>
            <a:r>
              <a:rPr lang="en-US" altLang="zh-CN" sz="54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Capturing context information is consuming</a:t>
            </a:r>
          </a:p>
          <a:p>
            <a:pPr marL="720000" algn="just" defTabSz="2665413">
              <a:lnSpc>
                <a:spcPct val="95000"/>
              </a:lnSpc>
            </a:pPr>
            <a:r>
              <a:rPr lang="en-US" altLang="zh-CN" sz="4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Utilization of the dot-product attention mechanism often</a:t>
            </a:r>
          </a:p>
          <a:p>
            <a:pPr marL="720000" algn="just" defTabSz="2665413">
              <a:lnSpc>
                <a:spcPct val="95000"/>
              </a:lnSpc>
            </a:pPr>
            <a:r>
              <a:rPr lang="en-US" altLang="zh-CN" sz="4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comes with signiﬁcant memory and computational costs,</a:t>
            </a:r>
          </a:p>
          <a:p>
            <a:pPr marL="720000" algn="just" defTabSz="2665413">
              <a:lnSpc>
                <a:spcPct val="95000"/>
              </a:lnSpc>
            </a:pPr>
            <a:r>
              <a:rPr lang="en-US" altLang="zh-CN" sz="48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which increases quadratically with the size of the input over space </a:t>
            </a:r>
            <a:r>
              <a:rPr lang="en-US" altLang="zh-CN" sz="48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and time</a:t>
            </a:r>
            <a:endParaRPr lang="en-US" altLang="zh-CN" sz="4800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0" name="Text Box 36">
                <a:extLst>
                  <a:ext uri="{FF2B5EF4-FFF2-40B4-BE49-F238E27FC236}">
                    <a16:creationId xmlns:a16="http://schemas.microsoft.com/office/drawing/2014/main" id="{2B8F14D3-8FF0-4C5A-BA7D-5850B238386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979254" y="34288283"/>
                <a:ext cx="14382750" cy="741788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bg1"/>
                    </a:solidFill>
                  </a14:hiddenFill>
                </a:ext>
                <a:ext uri="{91240B29-F687-4F45-9708-019B960494DF}">
                  <a14:hiddenLine w="57150" cmpd="thinThick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61170" tIns="30584" rIns="61170" bIns="30584">
                <a:spAutoFit/>
              </a:bodyPr>
              <a:lstStyle>
                <a:lvl1pPr defTabSz="612775"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612775"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612775"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612775"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612775"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612775" eaLnBrk="0" fontAlgn="base" hangingPunct="0">
                  <a:spcBef>
                    <a:spcPct val="0"/>
                  </a:spcBef>
                  <a:spcAft>
                    <a:spcPct val="0"/>
                  </a:spcAft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612775" eaLnBrk="0" fontAlgn="base" hangingPunct="0">
                  <a:spcBef>
                    <a:spcPct val="0"/>
                  </a:spcBef>
                  <a:spcAft>
                    <a:spcPct val="0"/>
                  </a:spcAft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612775" eaLnBrk="0" fontAlgn="base" hangingPunct="0">
                  <a:spcBef>
                    <a:spcPct val="0"/>
                  </a:spcBef>
                  <a:spcAft>
                    <a:spcPct val="0"/>
                  </a:spcAft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612775" eaLnBrk="0" fontAlgn="base" hangingPunct="0">
                  <a:spcBef>
                    <a:spcPct val="0"/>
                  </a:spcBef>
                  <a:spcAft>
                    <a:spcPct val="0"/>
                  </a:spcAft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685800" indent="-685800" defTabSz="2665413">
                  <a:lnSpc>
                    <a:spcPct val="95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5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Dot-product attention mechanism</a:t>
                </a:r>
              </a:p>
              <a:p>
                <a:pPr defTabSz="2665413">
                  <a:lnSpc>
                    <a:spcPct val="95000"/>
                  </a:lnSpc>
                </a:pPr>
                <a:endParaRPr lang="en-US" altLang="zh-CN" sz="4800" b="1" i="1" dirty="0"/>
              </a:p>
              <a:p>
                <a:pPr defTabSz="2665413">
                  <a:lnSpc>
                    <a:spcPct val="95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1" i="1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zh-CN" altLang="zh-CN" sz="48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𝑸</m:t>
                          </m:r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𝑲</m:t>
                          </m:r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</m:d>
                      <m:r>
                        <a:rPr lang="en-US" altLang="zh-CN" sz="4800" b="1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altLang="zh-CN" sz="4800" b="1" i="1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zh-CN" altLang="zh-CN" sz="48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𝑸</m:t>
                          </m:r>
                          <m:sSup>
                            <m:sSupPr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  <m:sup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d>
                      <m:r>
                        <a:rPr lang="en-US" altLang="zh-CN" sz="4800" b="1" i="1">
                          <a:latin typeface="Cambria Math" panose="02040503050406030204" pitchFamily="18" charset="0"/>
                        </a:rPr>
                        <m:t>𝑽</m:t>
                      </m:r>
                      <m:r>
                        <a:rPr lang="en-US" altLang="zh-CN" sz="4800" b="1" i="1">
                          <a:latin typeface="Cambria Math" panose="02040503050406030204" pitchFamily="18" charset="0"/>
                        </a:rPr>
                        <m:t>.</m:t>
                      </m:r>
                    </m:oMath>
                  </m:oMathPara>
                </a14:m>
                <a:endParaRPr lang="en-US" altLang="zh-CN" sz="4800" b="1" i="1" dirty="0"/>
              </a:p>
              <a:p>
                <a:pPr marL="720000" defTabSz="2665413">
                  <a:lnSpc>
                    <a:spcPct val="95000"/>
                  </a:lnSpc>
                </a:pPr>
                <a:r>
                  <a:rPr lang="en-US" altLang="zh-CN" sz="48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where</a:t>
                </a:r>
              </a:p>
              <a:p>
                <a:pPr defTabSz="2665413">
                  <a:lnSpc>
                    <a:spcPct val="95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{"/>
                          <m:endChr m:val=""/>
                          <m:ctrlPr>
                            <a:rPr lang="zh-CN" altLang="zh-CN" sz="48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𝑸</m:t>
                              </m:r>
                              <m:r>
                                <a:rPr lang="en-US" altLang="zh-CN" sz="48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zh-CN" altLang="zh-CN" sz="4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𝑿𝑾</m:t>
                                  </m:r>
                                </m:e>
                                <m:sub>
                                  <m:r>
                                    <a:rPr lang="en-US" altLang="zh-CN" sz="4800" i="1">
                                      <a:latin typeface="Cambria Math" panose="02040503050406030204" pitchFamily="18" charset="0"/>
                                    </a:rPr>
                                    <m:t>𝑞</m:t>
                                  </m:r>
                                </m:sub>
                              </m:sSub>
                              <m:r>
                                <a:rPr lang="en-US" altLang="zh-CN" sz="4800" i="1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p>
                                <m:sSupPr>
                                  <m:ctrlPr>
                                    <a:rPr lang="zh-CN" altLang="zh-CN" sz="4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4800" i="1">
                                      <a:latin typeface="Cambria Math" panose="02040503050406030204" pitchFamily="18" charset="0"/>
                                    </a:rPr>
                                    <m:t>ℝ</m:t>
                                  </m:r>
                                </m:e>
                                <m:sup>
                                  <m:r>
                                    <a:rPr lang="en-US" altLang="zh-CN" sz="4800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sSub>
                                    <m:sSubPr>
                                      <m:ctrlPr>
                                        <a:rPr lang="zh-CN" altLang="zh-CN" sz="4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4800" i="1">
                                          <a:latin typeface="Cambria Math" panose="02040503050406030204" pitchFamily="18" charset="0"/>
                                        </a:rPr>
                                        <m:t>×</m:t>
                                      </m:r>
                                      <m:r>
                                        <a:rPr lang="en-US" altLang="zh-CN" sz="48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en-US" altLang="zh-CN" sz="48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sup>
                              </m:sSup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</m:e>
                            <m:e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  <m:r>
                                <a:rPr lang="en-US" altLang="zh-CN" sz="4800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zh-CN" altLang="zh-CN" sz="48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𝑿𝑾</m:t>
                                  </m:r>
                                </m:e>
                                <m:sub>
                                  <m:r>
                                    <a:rPr lang="en-US" altLang="zh-CN" sz="4800" i="1">
                                      <a:latin typeface="Cambria Math" panose="020405030504060302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altLang="zh-CN" sz="4800" i="1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p>
                                <m:sSupPr>
                                  <m:ctrlPr>
                                    <a:rPr lang="zh-CN" altLang="zh-CN" sz="4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4800" i="1">
                                      <a:latin typeface="Cambria Math" panose="02040503050406030204" pitchFamily="18" charset="0"/>
                                    </a:rPr>
                                    <m:t>ℝ</m:t>
                                  </m:r>
                                </m:e>
                                <m:sup>
                                  <m:r>
                                    <a:rPr lang="en-US" altLang="zh-CN" sz="4800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altLang="zh-CN" sz="4800" i="1">
                                      <a:latin typeface="Cambria Math" panose="02040503050406030204" pitchFamily="18" charset="0"/>
                                    </a:rPr>
                                    <m:t>×</m:t>
                                  </m:r>
                                  <m:sSub>
                                    <m:sSubPr>
                                      <m:ctrlPr>
                                        <a:rPr lang="zh-CN" altLang="zh-CN" sz="4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48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en-US" altLang="zh-CN" sz="4800" i="1">
                                          <a:latin typeface="Cambria Math" panose="02040503050406030204" pitchFamily="18" charset="0"/>
                                        </a:rPr>
                                        <m:t>𝑘</m:t>
                                      </m:r>
                                    </m:sub>
                                  </m:sSub>
                                </m:sup>
                              </m:sSup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;</m:t>
                              </m:r>
                            </m:e>
                            <m:e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𝑽</m:t>
                              </m:r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=</m:t>
                              </m:r>
                              <m:sSub>
                                <m:sSubPr>
                                  <m:ctrlPr>
                                    <a:rPr lang="zh-CN" altLang="zh-CN" sz="4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𝑿𝑾</m:t>
                                  </m:r>
                                </m:e>
                                <m:sub>
                                  <m:r>
                                    <a:rPr lang="en-US" altLang="zh-CN" sz="4800" i="1">
                                      <a:latin typeface="Cambria Math" panose="02040503050406030204" pitchFamily="18" charset="0"/>
                                    </a:rPr>
                                    <m:t>𝑣</m:t>
                                  </m:r>
                                </m:sub>
                              </m:sSub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∈</m:t>
                              </m:r>
                              <m:sSup>
                                <m:sSupPr>
                                  <m:ctrlPr>
                                    <a:rPr lang="zh-CN" altLang="zh-CN" sz="4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sz="4800" i="1">
                                      <a:latin typeface="Cambria Math" panose="02040503050406030204" pitchFamily="18" charset="0"/>
                                    </a:rPr>
                                    <m:t>ℝ</m:t>
                                  </m:r>
                                </m:e>
                                <m:sup>
                                  <m:r>
                                    <a:rPr lang="en-US" altLang="zh-CN" sz="4800" i="1">
                                      <a:latin typeface="Cambria Math" panose="02040503050406030204" pitchFamily="18" charset="0"/>
                                    </a:rPr>
                                    <m:t>𝑁</m:t>
                                  </m:r>
                                  <m:r>
                                    <a:rPr lang="en-US" altLang="zh-CN" sz="4800" i="1">
                                      <a:latin typeface="Cambria Math" panose="02040503050406030204" pitchFamily="18" charset="0"/>
                                    </a:rPr>
                                    <m:t>×</m:t>
                                  </m:r>
                                  <m:sSub>
                                    <m:sSubPr>
                                      <m:ctrlPr>
                                        <a:rPr lang="zh-CN" altLang="zh-CN" sz="48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altLang="zh-CN" sz="4800" i="1">
                                          <a:latin typeface="Cambria Math" panose="02040503050406030204" pitchFamily="18" charset="0"/>
                                        </a:rPr>
                                        <m:t>𝐷</m:t>
                                      </m:r>
                                    </m:e>
                                    <m:sub>
                                      <m:r>
                                        <a:rPr lang="en-US" altLang="zh-CN" sz="4800" i="1">
                                          <a:latin typeface="Cambria Math" panose="02040503050406030204" pitchFamily="18" charset="0"/>
                                        </a:rPr>
                                        <m:t>𝑣</m:t>
                                      </m:r>
                                    </m:sub>
                                  </m:sSub>
                                </m:sup>
                              </m:sSup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.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altLang="zh-CN" sz="4800" b="1" i="1" dirty="0"/>
              </a:p>
              <a:p>
                <a:pPr marL="720000" defTabSz="2665413">
                  <a:lnSpc>
                    <a:spcPct val="95000"/>
                  </a:lnSpc>
                </a:pPr>
                <a:r>
                  <a:rPr lang="en-US" altLang="zh-CN" sz="48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and</a:t>
                </a:r>
              </a:p>
              <a:p>
                <a:pPr defTabSz="2665413">
                  <a:lnSpc>
                    <a:spcPct val="95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1" i="1">
                          <a:latin typeface="Cambria Math" panose="02040503050406030204" pitchFamily="18" charset="0"/>
                        </a:rPr>
                        <m:t>𝜌</m:t>
                      </m:r>
                      <m:d>
                        <m:dPr>
                          <m:ctrlPr>
                            <a:rPr lang="zh-CN" altLang="zh-CN" sz="48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𝑸</m:t>
                          </m:r>
                          <m:sSup>
                            <m:sSupPr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  <m:sup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d>
                      <m:r>
                        <a:rPr lang="en-US" altLang="zh-CN" sz="4800" b="1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zh-CN" altLang="zh-CN" sz="48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𝑠𝑜𝑓𝑡𝑚𝑎𝑥</m:t>
                          </m:r>
                        </m:e>
                        <m:sub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𝑟𝑜𝑤</m:t>
                          </m:r>
                        </m:sub>
                      </m:sSub>
                      <m:d>
                        <m:dPr>
                          <m:ctrlPr>
                            <a:rPr lang="zh-CN" altLang="zh-CN" sz="48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𝑸</m:t>
                          </m:r>
                          <m:sSup>
                            <m:sSupPr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𝑲</m:t>
                              </m:r>
                            </m:e>
                            <m:sup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</m:e>
                      </m:d>
                    </m:oMath>
                  </m:oMathPara>
                </a14:m>
                <a:endParaRPr lang="en-US" altLang="zh-CN" sz="4800" b="1" i="1" dirty="0"/>
              </a:p>
              <a:p>
                <a:endParaRPr lang="en-US" altLang="zh-CN" sz="2400" dirty="0">
                  <a:latin typeface="Times New Roman" panose="02020603050405020304" pitchFamily="18" charset="0"/>
                  <a:ea typeface="宋体" panose="02010600030101010101" pitchFamily="2" charset="-122"/>
                </a:endParaRPr>
              </a:p>
            </p:txBody>
          </p:sp>
        </mc:Choice>
        <mc:Fallback xmlns="">
          <p:sp>
            <p:nvSpPr>
              <p:cNvPr id="20" name="Text Box 36">
                <a:extLst>
                  <a:ext uri="{FF2B5EF4-FFF2-40B4-BE49-F238E27FC236}">
                    <a16:creationId xmlns:a16="http://schemas.microsoft.com/office/drawing/2014/main" id="{2B8F14D3-8FF0-4C5A-BA7D-5850B238386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979254" y="34288283"/>
                <a:ext cx="14382750" cy="7417882"/>
              </a:xfrm>
              <a:prstGeom prst="rect">
                <a:avLst/>
              </a:prstGeom>
              <a:blipFill>
                <a:blip r:embed="rId6"/>
                <a:stretch>
                  <a:fillRect l="-2289" t="-3122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91240B29-F687-4F45-9708-019B960494DF}">
                  <a14:hiddenLine xmlns:a14="http://schemas.microsoft.com/office/drawing/2010/main" w="57150" cmpd="thinThick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2" name="Text Box 39">
                <a:extLst>
                  <a:ext uri="{FF2B5EF4-FFF2-40B4-BE49-F238E27FC236}">
                    <a16:creationId xmlns:a16="http://schemas.microsoft.com/office/drawing/2014/main" id="{0E144AFD-8CCA-48BC-8D7C-80D5092A7E57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7473746" y="8417661"/>
                <a:ext cx="14354175" cy="649327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>
                    <a:solidFill>
                      <a:schemeClr val="bg1"/>
                    </a:solidFill>
                  </a14:hiddenFill>
                </a:ext>
                <a:ext uri="{91240B29-F687-4F45-9708-019B960494DF}">
                  <a14:hiddenLine w="57150" cmpd="thinThick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lIns="61170" tIns="30584" rIns="61170" bIns="30584">
                <a:spAutoFit/>
              </a:bodyPr>
              <a:lstStyle>
                <a:lvl1pPr defTabSz="612775"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marL="742950" indent="-285750" defTabSz="612775"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marL="1143000" indent="-228600" defTabSz="612775"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marL="1600200" indent="-228600" defTabSz="612775"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marL="2057400" indent="-228600" defTabSz="612775"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marL="2514600" indent="-228600" defTabSz="612775" eaLnBrk="0" fontAlgn="base" hangingPunct="0">
                  <a:spcBef>
                    <a:spcPct val="0"/>
                  </a:spcBef>
                  <a:spcAft>
                    <a:spcPct val="0"/>
                  </a:spcAft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marL="2971800" indent="-228600" defTabSz="612775" eaLnBrk="0" fontAlgn="base" hangingPunct="0">
                  <a:spcBef>
                    <a:spcPct val="0"/>
                  </a:spcBef>
                  <a:spcAft>
                    <a:spcPct val="0"/>
                  </a:spcAft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marL="3429000" indent="-228600" defTabSz="612775" eaLnBrk="0" fontAlgn="base" hangingPunct="0">
                  <a:spcBef>
                    <a:spcPct val="0"/>
                  </a:spcBef>
                  <a:spcAft>
                    <a:spcPct val="0"/>
                  </a:spcAft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marL="3886200" indent="-228600" defTabSz="612775" eaLnBrk="0" fontAlgn="base" hangingPunct="0">
                  <a:spcBef>
                    <a:spcPct val="0"/>
                  </a:spcBef>
                  <a:spcAft>
                    <a:spcPct val="0"/>
                  </a:spcAft>
                  <a:defRPr sz="8600"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720000" algn="just">
                  <a:lnSpc>
                    <a:spcPct val="95000"/>
                  </a:lnSpc>
                </a:pPr>
                <a:r>
                  <a:rPr lang="en-US" altLang="zh-CN" sz="48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Replace the </a:t>
                </a:r>
                <a:r>
                  <a:rPr lang="en-US" altLang="zh-CN" sz="4800" dirty="0" err="1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softmax</a:t>
                </a:r>
                <a:r>
                  <a:rPr lang="en-US" altLang="zh-CN" sz="4800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 function by its  Taylor expansion</a:t>
                </a: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zh-CN" altLang="zh-CN" sz="48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p>
                          <m:sSup>
                            <m:sSupPr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sSub>
                                <m:sSubPr>
                                  <m:ctrlPr>
                                    <a:rPr lang="zh-CN" altLang="zh-CN" sz="4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𝒒</m:t>
                                  </m:r>
                                </m:e>
                                <m:sub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  <m:sup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</m:sup>
                          </m:sSup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∙</m:t>
                          </m:r>
                          <m:sSub>
                            <m:sSubPr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𝒌</m:t>
                              </m:r>
                            </m:e>
                            <m:sub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</m:sSub>
                        </m:sup>
                      </m:sSup>
                      <m:r>
                        <a:rPr lang="en-US" altLang="zh-CN" sz="4800" b="1" i="1">
                          <a:latin typeface="Cambria Math" panose="02040503050406030204" pitchFamily="18" charset="0"/>
                        </a:rPr>
                        <m:t>≈1+</m:t>
                      </m:r>
                      <m:sSup>
                        <m:sSupPr>
                          <m:ctrlPr>
                            <a:rPr lang="zh-CN" altLang="zh-CN" sz="4800" b="1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sSub>
                            <m:sSubPr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𝒒</m:t>
                              </m:r>
                            </m:e>
                            <m:sub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  <m:sup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𝑇</m:t>
                          </m:r>
                        </m:sup>
                      </m:sSup>
                      <m:r>
                        <a:rPr lang="en-US" altLang="zh-CN" sz="4800" b="1" i="1">
                          <a:latin typeface="Cambria Math" panose="02040503050406030204" pitchFamily="18" charset="0"/>
                        </a:rPr>
                        <m:t>∙</m:t>
                      </m:r>
                      <m:sSub>
                        <m:sSubPr>
                          <m:ctrlPr>
                            <a:rPr lang="zh-CN" altLang="zh-CN" sz="4800" b="1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𝒌</m:t>
                          </m:r>
                        </m:e>
                        <m:sub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</m:oMath>
                  </m:oMathPara>
                </a14:m>
                <a:endParaRPr lang="en-US" altLang="zh-CN" sz="4800" b="1" i="1" dirty="0">
                  <a:latin typeface="Cambria Math" panose="02040503050406030204" pitchFamily="18" charset="0"/>
                </a:endParaRPr>
              </a:p>
              <a:p>
                <a:pPr marL="685800" indent="-685800" defTabSz="2665413">
                  <a:lnSpc>
                    <a:spcPct val="95000"/>
                  </a:lnSpc>
                  <a:buFont typeface="Arial" panose="020B0604020202020204" pitchFamily="34" charset="0"/>
                  <a:buChar char="•"/>
                </a:pPr>
                <a:r>
                  <a:rPr lang="en-US" altLang="zh-CN" sz="5400" b="1" dirty="0">
                    <a:latin typeface="Times New Roman" panose="02020603050405020304" pitchFamily="18" charset="0"/>
                    <a:ea typeface="微软雅黑" panose="020B0503020204020204" pitchFamily="34" charset="-122"/>
                    <a:cs typeface="Times New Roman" panose="02020603050405020304" pitchFamily="18" charset="0"/>
                  </a:rPr>
                  <a:t>Linear attention mechanism</a:t>
                </a:r>
              </a:p>
              <a:p>
                <a:pPr>
                  <a:lnSpc>
                    <a:spcPct val="95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sz="4800" b="1" i="1">
                          <a:latin typeface="Cambria Math" panose="02040503050406030204" pitchFamily="18" charset="0"/>
                        </a:rPr>
                        <m:t>𝐷</m:t>
                      </m:r>
                      <m:d>
                        <m:dPr>
                          <m:ctrlPr>
                            <a:rPr lang="zh-CN" altLang="zh-CN" sz="4800" b="1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𝑸</m:t>
                          </m:r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𝑲</m:t>
                          </m:r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, </m:t>
                          </m:r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𝑽</m:t>
                          </m:r>
                        </m:e>
                      </m:d>
                      <m:r>
                        <a:rPr lang="en-US" altLang="zh-CN" sz="4800" b="1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zh-CN" altLang="zh-CN" sz="4800" b="1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zh-CN" altLang="zh-CN" sz="4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𝑽</m:t>
                                  </m:r>
                                </m:e>
                                <m:sub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</m:e>
                          </m:nary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zh-CN" altLang="zh-CN" sz="4800" b="1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𝑸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zh-CN" sz="4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d>
                                        <m:dPr>
                                          <m:begChr m:val="‖"/>
                                          <m:endChr m:val="‖"/>
                                          <m:ctrlPr>
                                            <a:rPr lang="zh-CN" altLang="zh-CN" sz="48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4800" b="1" i="1">
                                              <a:latin typeface="Cambria Math" panose="02040503050406030204" pitchFamily="18" charset="0"/>
                                            </a:rPr>
                                            <m:t>𝑸</m:t>
                                          </m:r>
                                        </m:e>
                                      </m:d>
                                    </m:e>
                                    <m:sub>
                                      <m:r>
                                        <a:rPr lang="en-US" altLang="zh-CN" sz="4800" b="1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  <m:d>
                            <m:dPr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zh-CN" altLang="zh-CN" sz="4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zh-CN" altLang="zh-CN" sz="4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zh-CN" sz="48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sz="4800" b="1" i="1">
                                              <a:latin typeface="Cambria Math" panose="02040503050406030204" pitchFamily="18" charset="0"/>
                                            </a:rPr>
                                            <m:t>𝑲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zh-CN" altLang="zh-CN" sz="4800" b="1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d>
                                                <m:dPr>
                                                  <m:begChr m:val="‖"/>
                                                  <m:endChr m:val="‖"/>
                                                  <m:ctrlPr>
                                                    <a:rPr lang="zh-CN" altLang="zh-CN" sz="4800" b="1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r>
                                                    <a:rPr lang="en-US" altLang="zh-CN" sz="4800" b="1" i="1">
                                                      <a:latin typeface="Cambria Math" panose="02040503050406030204" pitchFamily="18" charset="0"/>
                                                    </a:rPr>
                                                    <m:t>𝑲</m:t>
                                                  </m:r>
                                                </m:e>
                                              </m:d>
                                            </m:e>
                                            <m:sub>
                                              <m:r>
                                                <a:rPr lang="en-US" altLang="zh-CN" sz="4800" b="1" i="1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p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𝑽</m:t>
                              </m:r>
                            </m:e>
                          </m:d>
                        </m:num>
                        <m:den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𝑁</m:t>
                          </m:r>
                          <m:r>
                            <a:rPr lang="en-US" altLang="zh-CN" sz="4800" b="1" i="1">
                              <a:latin typeface="Cambria Math" panose="02040503050406030204" pitchFamily="18" charset="0"/>
                            </a:rPr>
                            <m:t>+</m:t>
                          </m:r>
                          <m:d>
                            <m:dPr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zh-CN" altLang="zh-CN" sz="4800" b="1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𝑸</m:t>
                                  </m:r>
                                </m:num>
                                <m:den>
                                  <m:sSub>
                                    <m:sSubPr>
                                      <m:ctrlPr>
                                        <a:rPr lang="zh-CN" altLang="zh-CN" sz="4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d>
                                        <m:dPr>
                                          <m:begChr m:val="‖"/>
                                          <m:endChr m:val="‖"/>
                                          <m:ctrlPr>
                                            <a:rPr lang="zh-CN" altLang="zh-CN" sz="48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altLang="zh-CN" sz="4800" b="1" i="1">
                                              <a:latin typeface="Cambria Math" panose="02040503050406030204" pitchFamily="18" charset="0"/>
                                            </a:rPr>
                                            <m:t>𝑸</m:t>
                                          </m:r>
                                        </m:e>
                                      </m:d>
                                    </m:e>
                                    <m:sub>
                                      <m:r>
                                        <a:rPr lang="en-US" altLang="zh-CN" sz="4800" b="1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</m:sub>
                                  </m:sSub>
                                </m:den>
                              </m:f>
                            </m:e>
                          </m:d>
                          <m:nary>
                            <m:naryPr>
                              <m:chr m:val="∑"/>
                              <m:limLoc m:val="subSup"/>
                              <m:supHide m:val="on"/>
                              <m:ctrlPr>
                                <a:rPr lang="zh-CN" altLang="zh-CN" sz="4800" b="1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a:rPr lang="en-US" altLang="zh-CN" sz="4800" b="1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</m:sub>
                            <m:sup/>
                            <m:e>
                              <m:sSubSup>
                                <m:sSubSupPr>
                                  <m:ctrlPr>
                                    <a:rPr lang="zh-CN" altLang="zh-CN" sz="48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SupPr>
                                <m:e>
                                  <m:d>
                                    <m:dPr>
                                      <m:ctrlPr>
                                        <a:rPr lang="zh-CN" altLang="zh-CN" sz="4800" b="1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zh-CN" altLang="zh-CN" sz="48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altLang="zh-CN" sz="4800" b="1" i="1">
                                              <a:latin typeface="Cambria Math" panose="02040503050406030204" pitchFamily="18" charset="0"/>
                                            </a:rPr>
                                            <m:t>𝑲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zh-CN" altLang="zh-CN" sz="4800" b="1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d>
                                                <m:dPr>
                                                  <m:begChr m:val="‖"/>
                                                  <m:endChr m:val="‖"/>
                                                  <m:ctrlPr>
                                                    <a:rPr lang="zh-CN" altLang="zh-CN" sz="4800" b="1" i="1">
                                                      <a:latin typeface="Cambria Math" panose="02040503050406030204" pitchFamily="18" charset="0"/>
                                                    </a:rPr>
                                                  </m:ctrlPr>
                                                </m:dPr>
                                                <m:e>
                                                  <m:r>
                                                    <a:rPr lang="en-US" altLang="zh-CN" sz="4800" b="1" i="1">
                                                      <a:latin typeface="Cambria Math" panose="02040503050406030204" pitchFamily="18" charset="0"/>
                                                    </a:rPr>
                                                    <m:t>𝑲</m:t>
                                                  </m:r>
                                                </m:e>
                                              </m:d>
                                            </m:e>
                                            <m:sub>
                                              <m:r>
                                                <a:rPr lang="en-US" altLang="zh-CN" sz="4800" b="1" i="1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d>
                                </m:e>
                                <m:sub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,</m:t>
                                  </m:r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altLang="zh-CN" sz="4800" b="1" i="1">
                                      <a:latin typeface="Cambria Math" panose="02040503050406030204" pitchFamily="18" charset="0"/>
                                    </a:rPr>
                                    <m:t>𝑇</m:t>
                                  </m:r>
                                </m:sup>
                              </m:sSubSup>
                            </m:e>
                          </m:nary>
                        </m:den>
                      </m:f>
                    </m:oMath>
                  </m:oMathPara>
                </a14:m>
                <a:endParaRPr lang="en-US" altLang="zh-CN" sz="4800" b="1" i="1" dirty="0">
                  <a:latin typeface="Cambria Math" panose="02040503050406030204" pitchFamily="18" charset="0"/>
                </a:endParaRPr>
              </a:p>
            </p:txBody>
          </p:sp>
        </mc:Choice>
        <mc:Fallback xmlns="">
          <p:sp>
            <p:nvSpPr>
              <p:cNvPr id="22" name="Text Box 39">
                <a:extLst>
                  <a:ext uri="{FF2B5EF4-FFF2-40B4-BE49-F238E27FC236}">
                    <a16:creationId xmlns:a16="http://schemas.microsoft.com/office/drawing/2014/main" id="{0E144AFD-8CCA-48BC-8D7C-80D5092A7E5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7473746" y="8417661"/>
                <a:ext cx="14354175" cy="6493270"/>
              </a:xfrm>
              <a:prstGeom prst="rect">
                <a:avLst/>
              </a:prstGeom>
              <a:blipFill>
                <a:blip r:embed="rId7"/>
                <a:stretch>
                  <a:fillRect l="-2251" t="-2911"/>
                </a:stretch>
              </a:blipFill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  <a:ext uri="{91240B29-F687-4F45-9708-019B960494DF}">
                  <a14:hiddenLine xmlns:a14="http://schemas.microsoft.com/office/drawing/2010/main" w="57150" cmpd="thinThick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3" name="Text Box 40">
            <a:extLst>
              <a:ext uri="{FF2B5EF4-FFF2-40B4-BE49-F238E27FC236}">
                <a16:creationId xmlns:a16="http://schemas.microsoft.com/office/drawing/2014/main" id="{C5B8937E-7753-40B2-8614-60FD7355B9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05313" y="32059809"/>
            <a:ext cx="15090502" cy="3570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57150" cmpd="thinThick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61170" tIns="30584" rIns="61170" bIns="30584">
            <a:spAutoFit/>
          </a:bodyPr>
          <a:lstStyle>
            <a:lvl1pPr defTabSz="612775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defTabSz="612775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defTabSz="612775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defTabSz="612775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defTabSz="612775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61277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lnSpc>
                <a:spcPct val="95000"/>
              </a:lnSpc>
            </a:pPr>
            <a:r>
              <a:rPr lang="en-US" altLang="zh-CN" sz="4800" dirty="0">
                <a:latin typeface="Times New Roman" panose="02020603050405020304" pitchFamily="18" charset="0"/>
                <a:ea typeface="宋体" panose="02010600030101010101" pitchFamily="2" charset="-122"/>
              </a:rPr>
              <a:t>     The proposed linear attention mechanism is an effective and efficient method which balances the global context and resource consumption well. Based on the linear attention mechanism, the proposed ABCNet achieves a comparative result on </a:t>
            </a:r>
            <a:r>
              <a:rPr lang="en-US" altLang="zh-CN" sz="48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UAVid</a:t>
            </a:r>
            <a:r>
              <a:rPr lang="en-US" altLang="zh-CN" sz="4800" dirty="0">
                <a:latin typeface="Times New Roman" panose="02020603050405020304" pitchFamily="18" charset="0"/>
                <a:ea typeface="宋体" panose="02010600030101010101" pitchFamily="2" charset="-122"/>
              </a:rPr>
              <a:t> dataset.</a:t>
            </a:r>
          </a:p>
        </p:txBody>
      </p:sp>
      <p:sp>
        <p:nvSpPr>
          <p:cNvPr id="27" name="Text Box 42">
            <a:extLst>
              <a:ext uri="{FF2B5EF4-FFF2-40B4-BE49-F238E27FC236}">
                <a16:creationId xmlns:a16="http://schemas.microsoft.com/office/drawing/2014/main" id="{F839E40F-1570-4197-864A-03DA368DF57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4769" y="8582293"/>
            <a:ext cx="7440111" cy="1287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55513" tIns="27757" rIns="55513" bIns="27757">
            <a:spAutoFit/>
          </a:bodyPr>
          <a:lstStyle>
            <a:lvl1pPr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8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Introduction</a:t>
            </a:r>
          </a:p>
        </p:txBody>
      </p:sp>
      <p:sp>
        <p:nvSpPr>
          <p:cNvPr id="28" name="Text Box 42">
            <a:extLst>
              <a:ext uri="{FF2B5EF4-FFF2-40B4-BE49-F238E27FC236}">
                <a16:creationId xmlns:a16="http://schemas.microsoft.com/office/drawing/2014/main" id="{2EE5AD99-9B4C-40E1-9900-AEB29960C2A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38119" y="32548839"/>
            <a:ext cx="7440111" cy="1287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55513" tIns="27757" rIns="55513" bIns="27757">
            <a:spAutoFit/>
          </a:bodyPr>
          <a:lstStyle>
            <a:defPPr>
              <a:defRPr lang="en-US"/>
            </a:defPPr>
            <a:lvl1pPr algn="ctr" defTabSz="2665413">
              <a:spcBef>
                <a:spcPct val="50000"/>
              </a:spcBef>
              <a:defRPr sz="80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 marL="742950" indent="-285750" algn="ctr" defTabSz="2665413">
              <a:defRPr sz="5200">
                <a:latin typeface="Arial" panose="020B0604020202020204" pitchFamily="34" charset="0"/>
              </a:defRPr>
            </a:lvl2pPr>
            <a:lvl3pPr marL="1143000" indent="-228600" algn="ctr" defTabSz="2665413">
              <a:defRPr sz="5200">
                <a:latin typeface="Arial" panose="020B0604020202020204" pitchFamily="34" charset="0"/>
              </a:defRPr>
            </a:lvl3pPr>
            <a:lvl4pPr marL="1600200" indent="-228600" algn="ctr" defTabSz="2665413">
              <a:defRPr sz="5200">
                <a:latin typeface="Arial" panose="020B0604020202020204" pitchFamily="34" charset="0"/>
              </a:defRPr>
            </a:lvl4pPr>
            <a:lvl5pPr marL="2057400" indent="-228600" algn="ctr" defTabSz="2665413">
              <a:defRPr sz="5200">
                <a:latin typeface="Arial" panose="020B0604020202020204" pitchFamily="34" charset="0"/>
              </a:defRPr>
            </a:lvl5pPr>
            <a:lvl6pPr marL="25146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latin typeface="Arial" panose="020B0604020202020204" pitchFamily="34" charset="0"/>
              </a:defRPr>
            </a:lvl6pPr>
            <a:lvl7pPr marL="29718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latin typeface="Arial" panose="020B0604020202020204" pitchFamily="34" charset="0"/>
              </a:defRPr>
            </a:lvl7pPr>
            <a:lvl8pPr marL="34290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latin typeface="Arial" panose="020B0604020202020204" pitchFamily="34" charset="0"/>
              </a:defRPr>
            </a:lvl8pPr>
            <a:lvl9pPr marL="38862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latin typeface="Arial" panose="020B0604020202020204" pitchFamily="34" charset="0"/>
              </a:defRPr>
            </a:lvl9pPr>
          </a:lstStyle>
          <a:p>
            <a:r>
              <a:rPr lang="en-US" altLang="zh-CN" dirty="0"/>
              <a:t>Methodology</a:t>
            </a:r>
          </a:p>
        </p:txBody>
      </p:sp>
      <p:sp>
        <p:nvSpPr>
          <p:cNvPr id="31" name="Text Box 42">
            <a:extLst>
              <a:ext uri="{FF2B5EF4-FFF2-40B4-BE49-F238E27FC236}">
                <a16:creationId xmlns:a16="http://schemas.microsoft.com/office/drawing/2014/main" id="{F3B5D1B0-72AC-4978-83EF-B352A673B9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31732" y="35782112"/>
            <a:ext cx="7440111" cy="1071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55513" tIns="27757" rIns="55513" bIns="27757">
            <a:spAutoFit/>
          </a:bodyPr>
          <a:lstStyle>
            <a:lvl1pPr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50000"/>
              </a:spcBef>
            </a:pPr>
            <a:r>
              <a:rPr lang="en-US" altLang="zh-CN" sz="6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</a:t>
            </a:r>
            <a:endParaRPr lang="en-US" altLang="zh-CN" sz="6600" b="1" dirty="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87BCB08-4CEC-44B7-A0D2-09C8D0491A9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25127" y="36974174"/>
            <a:ext cx="4170688" cy="4170688"/>
          </a:xfrm>
          <a:prstGeom prst="rect">
            <a:avLst/>
          </a:prstGeom>
        </p:spPr>
      </p:pic>
      <p:sp>
        <p:nvSpPr>
          <p:cNvPr id="21" name="Text Box 38">
            <a:extLst>
              <a:ext uri="{FF2B5EF4-FFF2-40B4-BE49-F238E27FC236}">
                <a16:creationId xmlns:a16="http://schemas.microsoft.com/office/drawing/2014/main" id="{5D876044-BE8B-4AEE-90E8-61D0982DBC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057755" y="36699183"/>
            <a:ext cx="10651082" cy="57340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57150" cmpd="thinThick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61170" tIns="30584" rIns="61170" bIns="30584">
            <a:spAutoFit/>
          </a:bodyPr>
          <a:lstStyle>
            <a:lvl1pPr marL="342900" indent="-342900" defTabSz="612775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649288" indent="-342900" defTabSz="612775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955675" indent="-342900" defTabSz="612775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258888" indent="-342900" defTabSz="612775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1565275" indent="-342900" defTabSz="612775"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022475" indent="-342900" defTabSz="61277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479675" indent="-342900" defTabSz="61277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2936875" indent="-342900" defTabSz="61277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394075" indent="-342900" defTabSz="612775" eaLnBrk="0" fontAlgn="base" hangingPunct="0">
              <a:spcBef>
                <a:spcPct val="0"/>
              </a:spcBef>
              <a:spcAft>
                <a:spcPct val="0"/>
              </a:spcAft>
              <a:defRPr sz="86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>
              <a:lnSpc>
                <a:spcPct val="95000"/>
              </a:lnSpc>
            </a:pPr>
            <a:endParaRPr lang="en-US" altLang="zh-CN" sz="2800" b="1" u="sng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lnSpc>
                <a:spcPct val="95000"/>
              </a:lnSpc>
            </a:pP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[1] Li, Rui, et al. "Multistage Attention </a:t>
            </a:r>
            <a:r>
              <a:rPr lang="en-US" altLang="zh-CN" sz="3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ResU</a:t>
            </a: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-Net for Semantic Segmentation of Fine-Resolution Remote Sensing Images." IEEE </a:t>
            </a:r>
            <a:r>
              <a:rPr lang="en-US" alt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GRSL</a:t>
            </a: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(2021).</a:t>
            </a:r>
          </a:p>
          <a:p>
            <a:pPr marL="0" indent="0" algn="just">
              <a:lnSpc>
                <a:spcPct val="95000"/>
              </a:lnSpc>
            </a:pP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[2] Li, Rui, et al. "</a:t>
            </a:r>
            <a:r>
              <a:rPr lang="en-US" altLang="zh-CN" sz="3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Multiattention</a:t>
            </a: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network for semantic segmentation of fine-resolution remote sensing images." IEEE </a:t>
            </a:r>
            <a:r>
              <a:rPr lang="en-US" alt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TGRS</a:t>
            </a: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(2021).</a:t>
            </a:r>
          </a:p>
          <a:p>
            <a:pPr marL="0" indent="0" algn="just">
              <a:lnSpc>
                <a:spcPct val="95000"/>
              </a:lnSpc>
            </a:pP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[3] Li, Rui, et al. "ABCNet: Attentive bilateral contextual network for efficient semantic segmentation of Fine-Resolution remotely sensed imagery." </a:t>
            </a:r>
            <a:r>
              <a:rPr lang="en-US" altLang="zh-CN" sz="36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ISPRS P&amp;RS</a:t>
            </a: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, 181 (2021): 84-98.</a:t>
            </a:r>
          </a:p>
        </p:txBody>
      </p:sp>
      <p:sp>
        <p:nvSpPr>
          <p:cNvPr id="32" name="Text Box 42">
            <a:extLst>
              <a:ext uri="{FF2B5EF4-FFF2-40B4-BE49-F238E27FC236}">
                <a16:creationId xmlns:a16="http://schemas.microsoft.com/office/drawing/2014/main" id="{FF272E72-FA14-493D-920F-47714636A3F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657398" y="40984340"/>
            <a:ext cx="2706146" cy="12256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55513" tIns="27757" rIns="55513" bIns="27757">
            <a:spAutoFit/>
          </a:bodyPr>
          <a:lstStyle>
            <a:lvl1pPr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r>
              <a:rPr lang="en-US" altLang="zh-CN" sz="4000" b="1" dirty="0">
                <a:latin typeface="Times New Roman" panose="02020603050405020304" pitchFamily="18" charset="0"/>
                <a:ea typeface="幼圆" panose="02010509060101010101" pitchFamily="49" charset="-122"/>
                <a:cs typeface="Times New Roman" panose="02020603050405020304" pitchFamily="18" charset="0"/>
              </a:rPr>
              <a:t>Home Page</a:t>
            </a:r>
            <a:endParaRPr lang="en-US" altLang="zh-CN" sz="3600" b="1" dirty="0">
              <a:latin typeface="Times New Roman" panose="02020603050405020304" pitchFamily="18" charset="0"/>
              <a:ea typeface="幼圆" panose="02010509060101010101" pitchFamily="49" charset="-122"/>
              <a:cs typeface="Times New Roman" panose="02020603050405020304" pitchFamily="18" charset="0"/>
            </a:endParaRPr>
          </a:p>
          <a:p>
            <a:pPr eaLnBrk="1" hangingPunct="1"/>
            <a:r>
              <a:rPr lang="zh-CN" altLang="en-US" sz="3600" b="1" dirty="0">
                <a:latin typeface="幼圆" panose="02010509060101010101" pitchFamily="49" charset="-122"/>
                <a:ea typeface="幼圆" panose="02010509060101010101" pitchFamily="49" charset="-122"/>
              </a:rPr>
              <a:t>个人主页</a:t>
            </a:r>
            <a:endParaRPr lang="en-US" altLang="zh-CN" sz="3600" b="1" dirty="0"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33" name="图片 32">
            <a:extLst>
              <a:ext uri="{FF2B5EF4-FFF2-40B4-BE49-F238E27FC236}">
                <a16:creationId xmlns:a16="http://schemas.microsoft.com/office/drawing/2014/main" id="{6263D4B5-5844-4791-8CBC-8AFEEA5995B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05313" y="16516407"/>
            <a:ext cx="15092951" cy="4826503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E93AD0AA-3716-4A78-BB60-869ADA46901C}"/>
              </a:ext>
            </a:extLst>
          </p:cNvPr>
          <p:cNvSpPr/>
          <p:nvPr/>
        </p:nvSpPr>
        <p:spPr>
          <a:xfrm>
            <a:off x="2309460" y="31569295"/>
            <a:ext cx="11852912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665413">
              <a:lnSpc>
                <a:spcPct val="95000"/>
              </a:lnSpc>
            </a:pP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Fig. 1. Illustration of global and local contextual information. 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5F62E13C-5672-46C0-B275-A8DDF8D115A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657" y="22384366"/>
            <a:ext cx="15069944" cy="9041963"/>
          </a:xfrm>
          <a:prstGeom prst="rect">
            <a:avLst/>
          </a:prstGeom>
        </p:spPr>
      </p:pic>
      <p:sp>
        <p:nvSpPr>
          <p:cNvPr id="34" name="Text Box 42">
            <a:extLst>
              <a:ext uri="{FF2B5EF4-FFF2-40B4-BE49-F238E27FC236}">
                <a16:creationId xmlns:a16="http://schemas.microsoft.com/office/drawing/2014/main" id="{6A772AE0-9F4F-4920-AB56-CE58C9A687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930777" y="14743744"/>
            <a:ext cx="7440111" cy="1287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55513" tIns="27757" rIns="55513" bIns="27757">
            <a:spAutoFit/>
          </a:bodyPr>
          <a:lstStyle>
            <a:lvl1pPr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algn="ctr" defTabSz="2665413"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>
              <a:spcBef>
                <a:spcPct val="50000"/>
              </a:spcBef>
            </a:pPr>
            <a:r>
              <a:rPr lang="en-US" altLang="zh-CN" sz="8000" b="1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Results</a:t>
            </a: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D11F987F-1761-4978-82BD-426173842D6E}"/>
              </a:ext>
            </a:extLst>
          </p:cNvPr>
          <p:cNvSpPr/>
          <p:nvPr/>
        </p:nvSpPr>
        <p:spPr>
          <a:xfrm>
            <a:off x="16807963" y="21389841"/>
            <a:ext cx="15474780" cy="1144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665413">
              <a:lnSpc>
                <a:spcPct val="95000"/>
              </a:lnSpc>
            </a:pP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Fig 2. Comparison between the (a) computational and (b) memory requirements of the linear attention mechanism and dot-product attention mechanism. </a:t>
            </a:r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7D545E73-34AC-4902-ABB9-73237D667D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3775" y="19856450"/>
            <a:ext cx="329184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" name="Text Box 42">
            <a:extLst>
              <a:ext uri="{FF2B5EF4-FFF2-40B4-BE49-F238E27FC236}">
                <a16:creationId xmlns:a16="http://schemas.microsoft.com/office/drawing/2014/main" id="{D73DD379-BC01-46EC-8A42-FB3CA40C5A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825297" y="30649294"/>
            <a:ext cx="7440111" cy="12871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55513" tIns="27757" rIns="55513" bIns="27757">
            <a:spAutoFit/>
          </a:bodyPr>
          <a:lstStyle>
            <a:defPPr>
              <a:defRPr lang="en-US"/>
            </a:defPPr>
            <a:lvl1pPr algn="ctr" defTabSz="2665413">
              <a:spcBef>
                <a:spcPct val="50000"/>
              </a:spcBef>
              <a:defRPr sz="80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  <a:lvl2pPr marL="742950" indent="-285750" algn="ctr" defTabSz="2665413">
              <a:defRPr sz="5200">
                <a:latin typeface="Arial" panose="020B0604020202020204" pitchFamily="34" charset="0"/>
              </a:defRPr>
            </a:lvl2pPr>
            <a:lvl3pPr marL="1143000" indent="-228600" algn="ctr" defTabSz="2665413">
              <a:defRPr sz="5200">
                <a:latin typeface="Arial" panose="020B0604020202020204" pitchFamily="34" charset="0"/>
              </a:defRPr>
            </a:lvl3pPr>
            <a:lvl4pPr marL="1600200" indent="-228600" algn="ctr" defTabSz="2665413">
              <a:defRPr sz="5200">
                <a:latin typeface="Arial" panose="020B0604020202020204" pitchFamily="34" charset="0"/>
              </a:defRPr>
            </a:lvl4pPr>
            <a:lvl5pPr marL="2057400" indent="-228600" algn="ctr" defTabSz="2665413">
              <a:defRPr sz="5200">
                <a:latin typeface="Arial" panose="020B0604020202020204" pitchFamily="34" charset="0"/>
              </a:defRPr>
            </a:lvl5pPr>
            <a:lvl6pPr marL="25146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latin typeface="Arial" panose="020B0604020202020204" pitchFamily="34" charset="0"/>
              </a:defRPr>
            </a:lvl6pPr>
            <a:lvl7pPr marL="29718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latin typeface="Arial" panose="020B0604020202020204" pitchFamily="34" charset="0"/>
              </a:defRPr>
            </a:lvl7pPr>
            <a:lvl8pPr marL="34290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latin typeface="Arial" panose="020B0604020202020204" pitchFamily="34" charset="0"/>
              </a:defRPr>
            </a:lvl8pPr>
            <a:lvl9pPr marL="3886200" indent="-228600" algn="ctr" defTabSz="2665413" eaLnBrk="0" fontAlgn="base" hangingPunct="0">
              <a:spcBef>
                <a:spcPct val="0"/>
              </a:spcBef>
              <a:spcAft>
                <a:spcPct val="0"/>
              </a:spcAft>
              <a:defRPr sz="5200">
                <a:latin typeface="Arial" panose="020B0604020202020204" pitchFamily="34" charset="0"/>
              </a:defRPr>
            </a:lvl9pPr>
          </a:lstStyle>
          <a:p>
            <a:r>
              <a:rPr lang="en-US" altLang="zh-CN" dirty="0"/>
              <a:t>Conclusion</a:t>
            </a:r>
          </a:p>
        </p:txBody>
      </p:sp>
      <p:graphicFrame>
        <p:nvGraphicFramePr>
          <p:cNvPr id="39" name="图表 38">
            <a:extLst>
              <a:ext uri="{FF2B5EF4-FFF2-40B4-BE49-F238E27FC236}">
                <a16:creationId xmlns:a16="http://schemas.microsoft.com/office/drawing/2014/main" id="{22116F60-2F4A-41BD-87F9-07112C58AB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0839224"/>
              </p:ext>
            </p:extLst>
          </p:nvPr>
        </p:nvGraphicFramePr>
        <p:xfrm>
          <a:off x="18228903" y="22927809"/>
          <a:ext cx="12395919" cy="70152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  <p:sp>
        <p:nvSpPr>
          <p:cNvPr id="40" name="矩形 39">
            <a:extLst>
              <a:ext uri="{FF2B5EF4-FFF2-40B4-BE49-F238E27FC236}">
                <a16:creationId xmlns:a16="http://schemas.microsoft.com/office/drawing/2014/main" id="{4364CDD3-ECE8-4CFA-BDFC-757C72384AB6}"/>
              </a:ext>
            </a:extLst>
          </p:cNvPr>
          <p:cNvSpPr/>
          <p:nvPr/>
        </p:nvSpPr>
        <p:spPr>
          <a:xfrm>
            <a:off x="16960363" y="30005101"/>
            <a:ext cx="15474780" cy="6186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2665413">
              <a:lnSpc>
                <a:spcPct val="95000"/>
              </a:lnSpc>
            </a:pP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Fig 3. The mIoU of different methods on the </a:t>
            </a:r>
            <a:r>
              <a:rPr lang="en-US" altLang="zh-CN" sz="3600" dirty="0" err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UAVid</a:t>
            </a:r>
            <a:r>
              <a:rPr lang="en-US" altLang="zh-CN" sz="3600" dirty="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 dataset.. </a:t>
            </a:r>
          </a:p>
        </p:txBody>
      </p:sp>
    </p:spTree>
    <p:extLst>
      <p:ext uri="{BB962C8B-B14F-4D97-AF65-F5344CB8AC3E}">
        <p14:creationId xmlns:p14="http://schemas.microsoft.com/office/powerpoint/2010/main" val="30465682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236</TotalTime>
  <Words>355</Words>
  <Application>Microsoft Office PowerPoint</Application>
  <PresentationFormat>自定义</PresentationFormat>
  <Paragraphs>41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3" baseType="lpstr">
      <vt:lpstr>等线</vt:lpstr>
      <vt:lpstr>等线 Light</vt:lpstr>
      <vt:lpstr>华光楷体_CNKI</vt:lpstr>
      <vt:lpstr>宋体</vt:lpstr>
      <vt:lpstr>微软雅黑</vt:lpstr>
      <vt:lpstr>幼圆</vt:lpstr>
      <vt:lpstr>Arial</vt:lpstr>
      <vt:lpstr>Calibri</vt:lpstr>
      <vt:lpstr>Calibri Light</vt:lpstr>
      <vt:lpstr>Cambria Math</vt:lpstr>
      <vt:lpstr>Times New Roman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</dc:creator>
  <cp:lastModifiedBy>lironui</cp:lastModifiedBy>
  <cp:revision>63</cp:revision>
  <dcterms:created xsi:type="dcterms:W3CDTF">2021-09-19T01:17:05Z</dcterms:created>
  <dcterms:modified xsi:type="dcterms:W3CDTF">2021-09-23T02:06:08Z</dcterms:modified>
</cp:coreProperties>
</file>

<file path=docProps/thumbnail.jpeg>
</file>